
<file path=[Content_Types].xml><?xml version="1.0" encoding="utf-8"?>
<Types xmlns="http://schemas.openxmlformats.org/package/2006/content-types">
  <Default Extension="gif" ContentType="image/gif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sldIdLst>
    <p:sldId id="282" r:id="rId5"/>
    <p:sldId id="284" r:id="rId6"/>
    <p:sldId id="285" r:id="rId7"/>
    <p:sldId id="290" r:id="rId8"/>
    <p:sldId id="291" r:id="rId9"/>
    <p:sldId id="303" r:id="rId10"/>
    <p:sldId id="292" r:id="rId11"/>
    <p:sldId id="304" r:id="rId12"/>
    <p:sldId id="293" r:id="rId13"/>
    <p:sldId id="294" r:id="rId14"/>
    <p:sldId id="295" r:id="rId15"/>
    <p:sldId id="305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1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FC58B-C911-46F3-981A-73491CF9E479}" type="datetimeFigureOut">
              <a:rPr lang="en-PH" smtClean="0"/>
              <a:t>14 Jun 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EA754-5450-44AF-AC77-8DA5AB4D995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56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6D37-CE7A-438F-B723-0DDAD62E4BC5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54A62-72B0-44E6-BFC9-513A39D9F712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145E-3F14-4254-88DE-07F86496255E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B6AD-57D7-4960-8C11-61A2CEF1B1C7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297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r>
              <a:rPr lang="en-US" dirty="0"/>
              <a:t> of 15</a:t>
            </a:r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47610-1147-4C8C-A1C3-5C4BCCBCC837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13EF-705B-433B-8961-3B68EF3385A9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2770-D475-4F85-928C-25680EB11904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41F66-C8C3-49E6-845C-8710778CB495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149C-E05F-453C-9357-32AE2509268B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098BCFFA-3491-4AC0-93DE-D0284CDCCF13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53D6-7AE6-4E31-93A9-51931E307FDE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953346-37FC-44C5-B633-1B9BBFE0E1CF}" type="datetime1">
              <a:rPr lang="en-US" smtClean="0"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r>
              <a:rPr lang="en-US" dirty="0"/>
              <a:t> of 15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BRivera/MIBRivera.github.io/blob/main/files/Physics%20301/Act2.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matlabcentral/profile/authors/9832485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5" Type="http://schemas.openxmlformats.org/officeDocument/2006/relationships/hyperlink" Target="https://www.pexels.com/video/young-woman-talking-to-her-mother-7653591/" TargetMode="External"/><Relationship Id="rId4" Type="http://schemas.openxmlformats.org/officeDocument/2006/relationships/hyperlink" Target="https://www.pexels.com/vide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kv"/><Relationship Id="rId2" Type="http://schemas.microsoft.com/office/2007/relationships/media" Target="../media/media1.mkv"/><Relationship Id="rId1" Type="http://schemas.openxmlformats.org/officeDocument/2006/relationships/themeOverride" Target="../theme/themeOverride6.xml"/><Relationship Id="rId6" Type="http://schemas.openxmlformats.org/officeDocument/2006/relationships/hyperlink" Target="https://www.mathworks.com/matlabcentral/fileexchange/68852-code-examples-from-video-processing-in-matlab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kv"/><Relationship Id="rId2" Type="http://schemas.microsoft.com/office/2007/relationships/media" Target="../media/media2.mkv"/><Relationship Id="rId1" Type="http://schemas.openxmlformats.org/officeDocument/2006/relationships/themeOverride" Target="../theme/themeOverride7.xml"/><Relationship Id="rId6" Type="http://schemas.openxmlformats.org/officeDocument/2006/relationships/hyperlink" Target="https://www.mathworks.com/matlabcentral/fileexchange/68852-code-examples-from-video-processing-in-matlab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Video processing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2302014"/>
            <a:ext cx="10993546" cy="590321"/>
          </a:xfrm>
        </p:spPr>
        <p:txBody>
          <a:bodyPr anchor="t">
            <a:noAutofit/>
          </a:bodyPr>
          <a:lstStyle/>
          <a:p>
            <a:r>
              <a:rPr lang="en-US" sz="1800" dirty="0"/>
              <a:t>Rivera, mib</a:t>
            </a:r>
          </a:p>
          <a:p>
            <a:r>
              <a:rPr lang="en-US" sz="1800" dirty="0"/>
              <a:t>Physics 301 </a:t>
            </a:r>
            <a:r>
              <a:rPr lang="en-US" sz="1800" dirty="0" err="1"/>
              <a:t>wfz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0E6259-D4A8-6319-21E3-EA391A7C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Recall: histogram </a:t>
            </a:r>
            <a:r>
              <a:rPr lang="en-PH" dirty="0" err="1"/>
              <a:t>backprojection</a:t>
            </a:r>
            <a:endParaRPr lang="en-P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5B2B19-5FB3-989E-ECA9-09BCB85D33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5857E-3EB0-C2A6-0D78-261A87C691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PH" dirty="0"/>
              <a:t>Non-parametric color segmentation method</a:t>
            </a:r>
          </a:p>
          <a:p>
            <a:r>
              <a:rPr lang="en-PH" dirty="0"/>
              <a:t>Allows for a quick lookup of histogram values per pixel without calculating anything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6A75B-B960-6540-3A5C-A5BB13C8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r>
              <a:rPr lang="en-US"/>
              <a:t> of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1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36C8-C9B2-35C5-5B6B-B7E6C22E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Color tracking in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1041-26F0-6CB5-1580-2B72458F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We first get a screenshot from the live/prerecorded video so that we can get a region of interest.</a:t>
            </a:r>
          </a:p>
          <a:p>
            <a:r>
              <a:rPr lang="en-PH" dirty="0"/>
              <a:t>Then, we loop over the frames of the video so that we can track the color. The loop goes like this:</a:t>
            </a:r>
          </a:p>
          <a:p>
            <a:pPr lvl="1"/>
            <a:r>
              <a:rPr lang="en-PH" dirty="0"/>
              <a:t>For each snapshot, we return the result of the Histogram </a:t>
            </a:r>
            <a:r>
              <a:rPr lang="en-PH" dirty="0" err="1"/>
              <a:t>Backprojection</a:t>
            </a:r>
            <a:r>
              <a:rPr lang="en-PH" dirty="0"/>
              <a:t> technique so that we get the ROI for each frame</a:t>
            </a:r>
          </a:p>
          <a:p>
            <a:pPr lvl="1"/>
            <a:r>
              <a:rPr lang="en-PH" dirty="0"/>
              <a:t>We then binarize the image and clean the result of the </a:t>
            </a:r>
            <a:r>
              <a:rPr lang="en-PH" dirty="0" err="1"/>
              <a:t>backprojection</a:t>
            </a:r>
            <a:r>
              <a:rPr lang="en-PH" dirty="0"/>
              <a:t> so that there are no lone pixels wandering about</a:t>
            </a:r>
          </a:p>
          <a:p>
            <a:pPr lvl="1"/>
            <a:r>
              <a:rPr lang="en-PH" dirty="0"/>
              <a:t>We use MATLAB’s blob analysis via “</a:t>
            </a:r>
            <a:r>
              <a:rPr lang="en-PH" dirty="0" err="1"/>
              <a:t>regionprops</a:t>
            </a:r>
            <a:r>
              <a:rPr lang="en-PH" dirty="0"/>
              <a:t>” so we can contain the ROI in a rectangle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10005-8475-4EC7-622D-EE74A7E1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r>
              <a:rPr lang="en-US"/>
              <a:t> of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4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36C8-C9B2-35C5-5B6B-B7E6C22E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Color tracking in live video: Result</a:t>
            </a:r>
          </a:p>
        </p:txBody>
      </p:sp>
      <p:pic>
        <p:nvPicPr>
          <p:cNvPr id="4" name="2022-06-15 13-07-44">
            <a:hlinkClick r:id="" action="ppaction://media"/>
            <a:extLst>
              <a:ext uri="{FF2B5EF4-FFF2-40B4-BE49-F238E27FC236}">
                <a16:creationId xmlns:a16="http://schemas.microsoft.com/office/drawing/2014/main" id="{77B3C041-63FC-612B-D27B-261A93454B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5438" y="2341563"/>
            <a:ext cx="6459537" cy="36337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10005-8475-4EC7-622D-EE74A7E1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r>
              <a:rPr lang="en-US"/>
              <a:t> of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803A-F9CE-561C-835E-519E76F4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Reflection and self-grade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3A3EF-ED73-DD68-D401-85BF758F7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The code for this activity can be found at this </a:t>
            </a:r>
            <a:r>
              <a:rPr lang="en-PH" dirty="0">
                <a:hlinkClick r:id="rId2"/>
              </a:rPr>
              <a:t>GitHub page</a:t>
            </a:r>
            <a:r>
              <a:rPr lang="en-PH" dirty="0"/>
              <a:t>.</a:t>
            </a:r>
          </a:p>
          <a:p>
            <a:r>
              <a:rPr lang="en-PH" dirty="0"/>
              <a:t>The errors shown in this activity is a reflection of the limitation of color as a characteristic of the object. I did enjoy the idea that you can quantify this error, but since the time is limited, I was not able to get the light source and camera that produces the least difference from the Macbeth patch.</a:t>
            </a:r>
          </a:p>
          <a:p>
            <a:r>
              <a:rPr lang="en-PH" dirty="0"/>
              <a:t>Thus, I grade myself 80% for this activity; if only I have more time, I would certainly enjoy calculating the errors myself.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4C585-D41B-D4A4-F735-849BDC93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r>
              <a:rPr lang="en-US"/>
              <a:t> of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F0A-8F85-8C37-D0CA-0821535B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22885-677C-D9DA-B4F4-B35F0F93C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how to use a webcam for live image acquisition</a:t>
            </a:r>
          </a:p>
          <a:p>
            <a:r>
              <a:rPr lang="en-US" dirty="0"/>
              <a:t>Learn how to use face detection</a:t>
            </a:r>
          </a:p>
          <a:p>
            <a:r>
              <a:rPr lang="en-US" dirty="0"/>
              <a:t>Learn how to track objects using color segmentation</a:t>
            </a:r>
            <a:endParaRPr lang="en-P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C76AD-5DF3-68D6-0A86-7AFE601E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r>
              <a:rPr lang="en-US"/>
              <a:t> of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 as a series of 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C739D-4593-588B-9CDA-1092B7826481}"/>
              </a:ext>
            </a:extLst>
          </p:cNvPr>
          <p:cNvSpPr txBox="1"/>
          <p:nvPr/>
        </p:nvSpPr>
        <p:spPr>
          <a:xfrm>
            <a:off x="581192" y="1890876"/>
            <a:ext cx="4550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Videos can be considered as images when we work with “frames”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We trick our eyes by placing frames of images successively, usually at a rate of 60 frames per second (which masks the succession of frames)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Even the gif on the right can be considered video since it displays motion.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EC799-D98A-814B-BEF3-93FD2DB7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r>
              <a:rPr lang="en-US"/>
              <a:t> of 15</a:t>
            </a:r>
            <a:endParaRPr lang="en-US" dirty="0"/>
          </a:p>
        </p:txBody>
      </p:sp>
      <p:pic>
        <p:nvPicPr>
          <p:cNvPr id="1026" name="Picture 2" descr="Oh No Michael Sticker by The Office">
            <a:extLst>
              <a:ext uri="{FF2B5EF4-FFF2-40B4-BE49-F238E27FC236}">
                <a16:creationId xmlns:a16="http://schemas.microsoft.com/office/drawing/2014/main" id="{539EB8D1-85B8-A66A-13ED-410BDED13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54" y="20925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5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B1032A-B818-D8AE-665A-B368A9B1A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We use the “</a:t>
            </a:r>
            <a:r>
              <a:rPr lang="en-PH" dirty="0" err="1"/>
              <a:t>Matlab</a:t>
            </a:r>
            <a:r>
              <a:rPr lang="en-PH" dirty="0"/>
              <a:t> Support Package for USB Webcams” to enable video recognition through the built-in webcam of our laptop</a:t>
            </a:r>
          </a:p>
          <a:p>
            <a:r>
              <a:rPr lang="en-PH" dirty="0"/>
              <a:t>We try the coding examples from </a:t>
            </a:r>
            <a:r>
              <a:rPr lang="en-PH" b="0" i="0" u="none" strike="noStrike" dirty="0" err="1">
                <a:solidFill>
                  <a:srgbClr val="007DD9"/>
                </a:solidFill>
                <a:effectLst/>
                <a:latin typeface="Roboto" panose="02000000000000000000" pitchFamily="2" charset="0"/>
                <a:hlinkClick r:id="rId3"/>
              </a:rPr>
              <a:t>Ramnarayan</a:t>
            </a:r>
            <a:r>
              <a:rPr lang="en-PH" b="0" i="0" u="none" strike="noStrike" dirty="0">
                <a:solidFill>
                  <a:srgbClr val="007DD9"/>
                </a:solidFill>
                <a:effectLst/>
                <a:latin typeface="Roboto" panose="02000000000000000000" pitchFamily="2" charset="0"/>
                <a:hlinkClick r:id="rId3"/>
              </a:rPr>
              <a:t> Krishnamurthy</a:t>
            </a:r>
            <a:r>
              <a:rPr lang="en-PH" b="0" i="0" u="none" strike="noStrike" dirty="0">
                <a:solidFill>
                  <a:srgbClr val="007DD9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PH" dirty="0"/>
              <a:t>which explore motion detection from videos.</a:t>
            </a:r>
          </a:p>
          <a:p>
            <a:r>
              <a:rPr lang="en-PH" dirty="0"/>
              <a:t>We apply color segmentation techniques from Activity 1 to create trackers for our object.</a:t>
            </a:r>
          </a:p>
          <a:p>
            <a:endParaRPr lang="en-PH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9BEB23-E551-8BEB-2BB7-A52AD7C4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9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acquisition via webcam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0D86C27-62DC-B7E9-760E-8DA0B365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871972A-A863-72AC-EC52-3BDCA6E9A3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PH" dirty="0"/>
              <a:t>By enabling the webcam, we can take a snapshot using the command “</a:t>
            </a:r>
            <a:r>
              <a:rPr lang="en-PH" dirty="0" err="1"/>
              <a:t>webcam.snapshot</a:t>
            </a:r>
            <a:r>
              <a:rPr lang="en-PH" dirty="0"/>
              <a:t>”</a:t>
            </a:r>
          </a:p>
          <a:p>
            <a:r>
              <a:rPr lang="en-PH" dirty="0"/>
              <a:t>We can then apply the Computer Vision package “vision” to enable blob analysis and HUDs/overlays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4A62C1-D88A-EE46-0BAE-D53A59284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75" y="2575568"/>
            <a:ext cx="5194300" cy="2937176"/>
          </a:xfrm>
        </p:spPr>
      </p:pic>
    </p:spTree>
    <p:extLst>
      <p:ext uri="{BB962C8B-B14F-4D97-AF65-F5344CB8AC3E}">
        <p14:creationId xmlns:p14="http://schemas.microsoft.com/office/powerpoint/2010/main" val="6950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acquisition via preloaded videos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0D86C27-62DC-B7E9-760E-8DA0B365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7EF6BF-9A64-A69D-C503-089FF9AE26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15493" y="2227263"/>
            <a:ext cx="1925364" cy="363378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F56A2-D88E-C33B-1E5B-5BD7172DDA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PH" dirty="0"/>
              <a:t>We can take a snapshot from preloaded videos by enabling MATLAB’s “</a:t>
            </a:r>
            <a:r>
              <a:rPr lang="en-PH" dirty="0" err="1"/>
              <a:t>VideoReader</a:t>
            </a:r>
            <a:r>
              <a:rPr lang="en-PH" dirty="0"/>
              <a:t>” function and taking a frame via the method “</a:t>
            </a:r>
            <a:r>
              <a:rPr lang="en-PH" dirty="0" err="1"/>
              <a:t>ReadFrame</a:t>
            </a:r>
            <a:r>
              <a:rPr lang="en-PH" dirty="0"/>
              <a:t>”.</a:t>
            </a:r>
          </a:p>
          <a:p>
            <a:r>
              <a:rPr lang="en-PH" dirty="0"/>
              <a:t>We can then employ image processing techniques to these individual frames, e.g. “rgb2gray”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4661D0-D35E-9A6A-0442-39804CF8262A}"/>
              </a:ext>
            </a:extLst>
          </p:cNvPr>
          <p:cNvSpPr txBox="1"/>
          <p:nvPr/>
        </p:nvSpPr>
        <p:spPr>
          <a:xfrm>
            <a:off x="656705" y="6101542"/>
            <a:ext cx="5162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/>
              <a:t>All prerecorded videos obtained for free from </a:t>
            </a:r>
            <a:r>
              <a:rPr lang="en-PH" sz="1200" dirty="0" err="1">
                <a:hlinkClick r:id="rId4"/>
              </a:rPr>
              <a:t>Pexels</a:t>
            </a:r>
            <a:r>
              <a:rPr lang="en-PH" sz="1200" dirty="0"/>
              <a:t>; screenshot above taken from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PlusJakartaSans"/>
                <a:hlinkClick r:id="rId5"/>
              </a:rPr>
              <a:t>cottonbro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PlusJakartaSans"/>
              </a:rPr>
              <a:t> and edited via MATLAB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386147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Optical 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376A0D-9064-87B0-F88C-3332ED45DB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Optical flow shows how the motion of each individual element in the video can be predicted using vectors</a:t>
            </a:r>
          </a:p>
          <a:p>
            <a:r>
              <a:rPr lang="en-PH" dirty="0"/>
              <a:t>Analogous to color and spectra, optical flow can be considered a combination of the motion between the observer (in this case, the camera) and the scene.</a:t>
            </a:r>
          </a:p>
        </p:txBody>
      </p:sp>
      <p:pic>
        <p:nvPicPr>
          <p:cNvPr id="4" name="2022-06-15 17-25-18">
            <a:hlinkClick r:id="" action="ppaction://media"/>
            <a:extLst>
              <a:ext uri="{FF2B5EF4-FFF2-40B4-BE49-F238E27FC236}">
                <a16:creationId xmlns:a16="http://schemas.microsoft.com/office/drawing/2014/main" id="{093ED06B-8661-3529-73DE-AFC468433D52}"/>
              </a:ext>
            </a:extLst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6675" y="2582863"/>
            <a:ext cx="5194300" cy="2922587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A9A51B-D8CC-6C6E-3F5A-9ECAFCFA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r>
              <a:rPr lang="en-US"/>
              <a:t> of 15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AF093-65DF-EB9C-9AB2-A6ECFA1BBBC7}"/>
              </a:ext>
            </a:extLst>
          </p:cNvPr>
          <p:cNvSpPr txBox="1"/>
          <p:nvPr/>
        </p:nvSpPr>
        <p:spPr>
          <a:xfrm>
            <a:off x="5403273" y="5976851"/>
            <a:ext cx="620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hlinkClick r:id="rId6"/>
              </a:rPr>
              <a:t>Code Examples from "Video Processing in MATLAB" - File Exchange - MATLAB Central (mathworks.com)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70236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Face and line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376A0D-9064-87B0-F88C-3332ED45DB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MATLAB allows us to detect 3D by looking for similar characteristics within one frame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A9A51B-D8CC-6C6E-3F5A-9ECAFCFA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r>
              <a:rPr lang="en-US"/>
              <a:t> of 15</a:t>
            </a:r>
            <a:endParaRPr lang="en-US" dirty="0"/>
          </a:p>
        </p:txBody>
      </p:sp>
      <p:pic>
        <p:nvPicPr>
          <p:cNvPr id="7" name="2022-06-15 17-36-58">
            <a:hlinkClick r:id="" action="ppaction://media"/>
            <a:extLst>
              <a:ext uri="{FF2B5EF4-FFF2-40B4-BE49-F238E27FC236}">
                <a16:creationId xmlns:a16="http://schemas.microsoft.com/office/drawing/2014/main" id="{733DB099-2E8D-853C-DA47-5BE8AF36F9A9}"/>
              </a:ext>
            </a:extLst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6675" y="2582863"/>
            <a:ext cx="5194300" cy="2922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863BA-554A-6B40-07E4-3897EBB1B828}"/>
              </a:ext>
            </a:extLst>
          </p:cNvPr>
          <p:cNvSpPr txBox="1"/>
          <p:nvPr/>
        </p:nvSpPr>
        <p:spPr>
          <a:xfrm>
            <a:off x="5403273" y="5976851"/>
            <a:ext cx="620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hlinkClick r:id="rId6"/>
              </a:rPr>
              <a:t>Code Examples from "Video Processing in MATLAB" - File Exchange - MATLAB Central (mathworks.com)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364290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CDD1-CF9A-5725-505C-6C3344B4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Detecting color in video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8AD4A-B5DF-EB81-182F-67148EE5E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77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3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4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5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6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7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{4DF2F8B7-BB6A-4CF6-A00C-871BAB4CC1CB}tf11964407_win32</Template>
  <TotalTime>5289</TotalTime>
  <Words>640</Words>
  <Application>Microsoft Office PowerPoint</Application>
  <PresentationFormat>Widescreen</PresentationFormat>
  <Paragraphs>56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PlusJakartaSans</vt:lpstr>
      <vt:lpstr>Roboto</vt:lpstr>
      <vt:lpstr>Wingdings 2</vt:lpstr>
      <vt:lpstr>DividendVTI</vt:lpstr>
      <vt:lpstr>Video processing I</vt:lpstr>
      <vt:lpstr>objectives</vt:lpstr>
      <vt:lpstr>Video as a series of frames</vt:lpstr>
      <vt:lpstr>methods</vt:lpstr>
      <vt:lpstr>Image acquisition via webcam</vt:lpstr>
      <vt:lpstr>Image acquisition via preloaded videos</vt:lpstr>
      <vt:lpstr>Optical flow</vt:lpstr>
      <vt:lpstr>Face and line detection</vt:lpstr>
      <vt:lpstr>Detecting color in video</vt:lpstr>
      <vt:lpstr>Recall: histogram backprojection</vt:lpstr>
      <vt:lpstr>Color tracking in video</vt:lpstr>
      <vt:lpstr>Color tracking in live video: Result</vt:lpstr>
      <vt:lpstr>Reflection and self-grade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segmentation and processing</dc:title>
  <dc:creator>Marco Immanuel Rivera</dc:creator>
  <cp:lastModifiedBy>Marco Immanuel Rivera</cp:lastModifiedBy>
  <cp:revision>9</cp:revision>
  <dcterms:created xsi:type="dcterms:W3CDTF">2022-06-04T12:56:09Z</dcterms:created>
  <dcterms:modified xsi:type="dcterms:W3CDTF">2022-06-15T12:49:40Z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